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8" r:id="rId3"/>
    <p:sldId id="275" r:id="rId4"/>
    <p:sldId id="273" r:id="rId5"/>
    <p:sldId id="274" r:id="rId6"/>
    <p:sldId id="276" r:id="rId7"/>
    <p:sldId id="257" r:id="rId8"/>
    <p:sldId id="266" r:id="rId9"/>
    <p:sldId id="271" r:id="rId10"/>
    <p:sldId id="265" r:id="rId11"/>
    <p:sldId id="272" r:id="rId12"/>
    <p:sldId id="267" r:id="rId13"/>
    <p:sldId id="269" r:id="rId14"/>
    <p:sldId id="270" r:id="rId15"/>
    <p:sldId id="277" r:id="rId16"/>
  </p:sldIdLst>
  <p:sldSz cx="18288000" cy="10287000"/>
  <p:notesSz cx="6858000" cy="9144000"/>
  <p:embeddedFontLst>
    <p:embeddedFont>
      <p:font typeface="Poppins" panose="00000500000000000000" pitchFamily="2" charset="-18"/>
      <p:regular r:id="rId17"/>
      <p:bold r:id="rId18"/>
    </p:embeddedFont>
    <p:embeddedFont>
      <p:font typeface="Poppins Bold" panose="00000800000000000000" charset="-18"/>
      <p:regular r:id="rId19"/>
    </p:embeddedFont>
    <p:embeddedFont>
      <p:font typeface="Poppins Medium" panose="00000600000000000000" pitchFamily="2" charset="-18"/>
      <p:regular r:id="rId20"/>
      <p: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820" y="2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61638" y="5857123"/>
            <a:ext cx="5105802" cy="740016"/>
            <a:chOff x="0" y="0"/>
            <a:chExt cx="1344738" cy="1949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44738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066800" y="1960042"/>
            <a:ext cx="16840200" cy="2051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957"/>
              </a:lnSpc>
            </a:pPr>
            <a:r>
              <a:rPr lang="cs-CZ" sz="73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Aktuality MPSV v oblasti sociálních služeb</a:t>
            </a:r>
            <a:endParaRPr lang="en-US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2"/>
              </a:lnSpc>
              <a:spcBef>
                <a:spcPct val="0"/>
              </a:spcBef>
            </a:pP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Mgr. Klára Holanová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361638" y="7911588"/>
            <a:ext cx="5105802" cy="415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16. 4. 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202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v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 Zlíně</a:t>
            </a:r>
            <a:endParaRPr lang="en-US" sz="246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 efektivity sociálních služeb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927DA52-A31F-C20E-5D94-D315300CEA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C1BBF9E-EE31-727B-8769-412575704C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BF0E6-9273-1EFE-DA65-5419469F3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B7ECEF4-3F82-ACD9-175F-953F1181A03E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886540D-FE99-8060-AC2B-305E5E9E59CC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2AE083C-2079-99B2-7716-1AD731650900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D4B0FCB-F28F-A48A-CB21-9844439E5C2A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228FC19-061B-95C5-FB6D-C01DE0C37144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FC742C8E-8A8E-D4CB-24D0-8CD55B9DA9C3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B2F98BD-3E3C-E6EA-B165-71466C1C888C}"/>
              </a:ext>
            </a:extLst>
          </p:cNvPr>
          <p:cNvSpPr txBox="1"/>
          <p:nvPr/>
        </p:nvSpPr>
        <p:spPr>
          <a:xfrm>
            <a:off x="1390213" y="1948647"/>
            <a:ext cx="14459387" cy="2041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4400" b="1" dirty="0">
                <a:solidFill>
                  <a:srgbClr val="000000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Pomoc při zvládání běžných úkonů péče o zdraví</a:t>
            </a:r>
          </a:p>
          <a:p>
            <a:pPr algn="l">
              <a:lnSpc>
                <a:spcPts val="8420"/>
              </a:lnSpc>
            </a:pP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094E677-9454-BA4B-2DE5-73D18AD23462}"/>
              </a:ext>
            </a:extLst>
          </p:cNvPr>
          <p:cNvSpPr txBox="1"/>
          <p:nvPr/>
        </p:nvSpPr>
        <p:spPr>
          <a:xfrm>
            <a:off x="1390212" y="3521053"/>
            <a:ext cx="14154587" cy="6924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400" dirty="0"/>
              <a:t>Návrh vyhlášky stanoví dva úkony, které lze v rámci této činnosti poskytovat:</a:t>
            </a:r>
          </a:p>
          <a:p>
            <a:r>
              <a:rPr lang="cs-CZ" sz="4400" b="1" dirty="0"/>
              <a:t>i)</a:t>
            </a:r>
            <a:r>
              <a:rPr lang="cs-CZ" sz="4400" dirty="0"/>
              <a:t>   </a:t>
            </a:r>
            <a:r>
              <a:rPr lang="cs-CZ" sz="4400" b="1" dirty="0"/>
              <a:t>pomoc při zvládání běžných úkonů péče o zdraví:</a:t>
            </a:r>
            <a:endParaRPr lang="cs-CZ" sz="4400" dirty="0"/>
          </a:p>
          <a:p>
            <a:r>
              <a:rPr lang="cs-CZ" sz="4400" b="1" dirty="0"/>
              <a:t>1.</a:t>
            </a:r>
            <a:r>
              <a:rPr lang="cs-CZ" sz="4400" dirty="0"/>
              <a:t>   </a:t>
            </a:r>
            <a:r>
              <a:rPr lang="cs-CZ" sz="4400" b="1" dirty="0"/>
              <a:t>pomoc při užití humánního léčivého přípravku,</a:t>
            </a:r>
            <a:endParaRPr lang="cs-CZ" sz="4400" dirty="0"/>
          </a:p>
          <a:p>
            <a:r>
              <a:rPr lang="cs-CZ" sz="4400" b="1" dirty="0"/>
              <a:t>2.</a:t>
            </a:r>
            <a:r>
              <a:rPr lang="cs-CZ" sz="4400" dirty="0"/>
              <a:t>   </a:t>
            </a:r>
            <a:r>
              <a:rPr lang="cs-CZ" sz="4400" b="1" dirty="0"/>
              <a:t>pomoc při orientačním neinvazivním měření fyziologické funkce. </a:t>
            </a:r>
          </a:p>
          <a:p>
            <a:endParaRPr lang="cs-CZ" sz="4400" dirty="0"/>
          </a:p>
          <a:p>
            <a:r>
              <a:rPr lang="cs-CZ" sz="4400" dirty="0"/>
              <a:t>Pouze u osobní asistence a pečovatelské služby</a:t>
            </a:r>
          </a:p>
          <a:p>
            <a:r>
              <a:rPr lang="cs-CZ" sz="4400" dirty="0"/>
              <a:t>Poskytována pouze se souhlasem klienta</a:t>
            </a:r>
          </a:p>
          <a:p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81073FAD-8986-5643-F36B-0B249D70AF9F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C13C72F-9D0E-BBED-899C-A511BC2AB4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2552D8E-64AE-525F-0666-2289C7E55E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531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D3E4DCAD-4BEC-DA78-D7C9-905E7E72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F83828C-29DE-00C3-5AE2-0FD81B2D0032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6DC6CCC-54D2-12D6-5EDC-D1E67A782BB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11E8D1B-F322-A3F0-07BC-0B813428976F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C77D8DE-2BDC-5812-4794-E6F7EB0EF53B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20FFFEE-E5C9-CC34-711D-BFD68F47D528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BE76FE1-B338-F1C3-15B4-4182026610E1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1C9ED2CD-3D98-A480-BB20-63C730D3694D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Novela vyhlášky 505/2006 Sb.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005C159-5755-B010-6E91-DE599E756558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26A0BE7-4915-9476-9993-141B071D24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934E7979-2D1E-C7BD-2AA9-E8E70ED2B1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573DF3D3-929F-AC55-085C-BF0A07E2B8E4}"/>
              </a:ext>
            </a:extLst>
          </p:cNvPr>
          <p:cNvSpPr txBox="1"/>
          <p:nvPr/>
        </p:nvSpPr>
        <p:spPr>
          <a:xfrm>
            <a:off x="1390213" y="3843958"/>
            <a:ext cx="1506898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Dále se zpřesňují a rozšiřuje okruh úkonů v rámci stávajících činností sociálních služeb.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Důvodem je potřeba reagovat na nově zavedenou činnost pomoc při zvládání běžných úkonů péče o zdraví, aby bylo zřejmé, které úkony nejsou její součástí, avšak v rámci poskytování sociálních služeb se provádějí.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Tyto úkony se obdobným způsobem specifikují u všech druhů sociálních služeb, kde je to vhodné, aby byla zajištěna jednotná úprava v rámci systému sociálních služeb, tedy nejen u osobní asistence a pečovatelské služby.</a:t>
            </a:r>
          </a:p>
        </p:txBody>
      </p:sp>
    </p:spTree>
    <p:extLst>
      <p:ext uri="{BB962C8B-B14F-4D97-AF65-F5344CB8AC3E}">
        <p14:creationId xmlns:p14="http://schemas.microsoft.com/office/powerpoint/2010/main" val="2298627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5D733-BD49-96D9-5B2B-441A37469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DE69C80-D48F-213B-10AD-C253A5347AD8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A89CF0B-5641-DB1B-1253-2D9A33C2B7F0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F1FDF5A-A501-1AA3-818D-3DEF167C9C6B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FE89413-EEAC-8FF1-FFD7-1B2177AE86BE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D1E9411-0D28-B2C0-E7C3-70A6EEB8290B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BA1EC0F-8FF1-9B50-376D-E5287B44BEDB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B27D81A-672C-72C0-79C4-F47117C9EDF8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Novela vyhlášky 505/2006 Sb.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54D61B2-F34E-ED6F-0C68-73C2F26E1986}"/>
              </a:ext>
            </a:extLst>
          </p:cNvPr>
          <p:cNvSpPr txBox="1"/>
          <p:nvPr/>
        </p:nvSpPr>
        <p:spPr>
          <a:xfrm>
            <a:off x="1390212" y="3521053"/>
            <a:ext cx="14154587" cy="6155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1) pomoc při zvládání běžných úkonů péče o vlastní osobu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doplňuje se </a:t>
            </a:r>
            <a:r>
              <a:rPr lang="cs-CZ" sz="4000" b="1" dirty="0"/>
              <a:t>pomoc s užitím doplňku stravy a potravin pro zvláštní lékařské účely</a:t>
            </a:r>
            <a:r>
              <a:rPr lang="cs-CZ" sz="4000" dirty="0"/>
              <a:t>,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doplňuje se </a:t>
            </a:r>
            <a:r>
              <a:rPr lang="cs-CZ" sz="4000" b="1" dirty="0"/>
              <a:t>pomoc s použitím neinvazivního zdravotnického prostředku</a:t>
            </a:r>
            <a:r>
              <a:rPr lang="cs-CZ" sz="4000" dirty="0"/>
              <a:t> sloužícího k podpoře pohybu nebo funkce končetiny a </a:t>
            </a:r>
            <a:r>
              <a:rPr lang="cs-CZ" sz="4000" b="1" dirty="0"/>
              <a:t>pomoc s použitím kompenzační pomůcky</a:t>
            </a:r>
            <a:r>
              <a:rPr lang="cs-CZ" sz="4000" dirty="0"/>
              <a:t> nezbytné pro běžné denní činnosti</a:t>
            </a:r>
          </a:p>
          <a:p>
            <a:pPr algn="just"/>
            <a:r>
              <a:rPr lang="cs-CZ" sz="4000" dirty="0"/>
              <a:t>2) pomoc při osobní hygieně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doplňuje se </a:t>
            </a:r>
            <a:r>
              <a:rPr lang="cs-CZ" sz="4000" b="1" dirty="0"/>
              <a:t>pomoc při vypuštění sběrného sáčku u vývodu           z močového měchýře nebo tlustého střeva</a:t>
            </a:r>
            <a:r>
              <a:rPr lang="cs-CZ" sz="4000" dirty="0"/>
              <a:t>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634C183-6833-1D8B-7833-A938FE8C8E12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4F8ECAD-E510-DDD3-86D7-742D1ADDE9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EC438833-FDFA-4CA8-5C84-CDD90DE95E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2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96406-60F7-E5F9-2CC3-EA2EDC675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8370830-DDBE-B4F2-8BDD-2F3A7F10BE99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9BF64EC-EC39-70F9-C529-C2858FFAEB75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108C13B-01C5-5721-876D-E37433615F2A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361AECED-B8B3-0463-D84E-D017655FC467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FD45EAC-39C3-EB4C-A146-7CDED8CA95F0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3CE393A2-DC9E-62D6-6A60-9FBF44FE723F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46FA9820-F5DC-B8A6-B5A4-9EF6B6595825}"/>
              </a:ext>
            </a:extLst>
          </p:cNvPr>
          <p:cNvSpPr txBox="1"/>
          <p:nvPr/>
        </p:nvSpPr>
        <p:spPr>
          <a:xfrm>
            <a:off x="1390213" y="1948645"/>
            <a:ext cx="11258987" cy="2041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/>
              <a:t>Specializovaný kurz pro PSS</a:t>
            </a:r>
            <a:endParaRPr lang="cs-CZ" sz="5400" dirty="0"/>
          </a:p>
          <a:p>
            <a:pPr algn="l">
              <a:lnSpc>
                <a:spcPts val="8420"/>
              </a:lnSpc>
            </a:pP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8E53FF1-56B0-D5E7-6D1A-687F7152548F}"/>
              </a:ext>
            </a:extLst>
          </p:cNvPr>
          <p:cNvSpPr txBox="1"/>
          <p:nvPr/>
        </p:nvSpPr>
        <p:spPr>
          <a:xfrm>
            <a:off x="1390212" y="3521053"/>
            <a:ext cx="14154587" cy="6771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b="1" dirty="0"/>
              <a:t>Teoretická část kurzu </a:t>
            </a:r>
            <a:r>
              <a:rPr lang="cs-CZ" sz="4000" dirty="0"/>
              <a:t>obsahuje tyto tematické okruhy:</a:t>
            </a:r>
          </a:p>
          <a:p>
            <a:pPr algn="just"/>
            <a:r>
              <a:rPr lang="cs-CZ" sz="4000" dirty="0"/>
              <a:t>a)   pomoc při zvládání běžných úkonů péče o zdraví a její právní souvislosti,</a:t>
            </a:r>
          </a:p>
          <a:p>
            <a:pPr algn="just"/>
            <a:r>
              <a:rPr lang="cs-CZ" sz="4000" dirty="0"/>
              <a:t>b)   specifika komunikace s náročným klientem,</a:t>
            </a:r>
          </a:p>
          <a:p>
            <a:pPr algn="just"/>
            <a:r>
              <a:rPr lang="cs-CZ" sz="4000" dirty="0"/>
              <a:t>c)   hygienické bezpečnostní aspekty pomoci při zvládání běžných úkonů péče o zdraví,</a:t>
            </a:r>
          </a:p>
          <a:p>
            <a:pPr algn="just"/>
            <a:r>
              <a:rPr lang="cs-CZ" sz="4000" dirty="0"/>
              <a:t>d)   pomoc při užití humánního léčivého přípravku,</a:t>
            </a:r>
          </a:p>
          <a:p>
            <a:pPr algn="just"/>
            <a:r>
              <a:rPr lang="cs-CZ" sz="4000" dirty="0"/>
              <a:t>e)   pomoc při orientačním neinvazivním měření fyziologických funkcí,</a:t>
            </a:r>
          </a:p>
          <a:p>
            <a:pPr algn="just"/>
            <a:r>
              <a:rPr lang="cs-CZ" sz="4000" dirty="0"/>
              <a:t>f)   první pomoc (sem spadá i základní ošetřování povrchových zranění).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6174CA6-7AC4-16F5-C417-34AC68183C22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F0C0E65B-13EB-77E8-A576-8246FF7CF1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2729A98-4F4A-CF8F-5AD5-65B41D4393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028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0B3A3-06A2-3F2D-0D54-C001A24BA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4211BF7-C0C4-552E-45A5-BCCBB547032A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44E748E-DC10-0CF5-2027-6F7A525F7820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51C3669-DA5F-5F8E-C8F7-32F96B5CAFE6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9374B1E-5B4A-769F-D2E6-75BEDA17F2A8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3449774-E22C-D7EE-D621-285D00CA8C46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5D37632-DFC6-CC6C-D115-861DE4A0456A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49A2C769-F271-1557-A6CF-2B0B04BBCFA9}"/>
              </a:ext>
            </a:extLst>
          </p:cNvPr>
          <p:cNvSpPr txBox="1"/>
          <p:nvPr/>
        </p:nvSpPr>
        <p:spPr>
          <a:xfrm>
            <a:off x="1390213" y="1948645"/>
            <a:ext cx="11258987" cy="2041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420"/>
              </a:lnSpc>
            </a:pPr>
            <a:r>
              <a:rPr lang="cs-CZ" sz="5400" b="1" dirty="0"/>
              <a:t>Specializovaný kurz pro PSS</a:t>
            </a:r>
            <a:endParaRPr lang="cs-CZ" sz="5400" dirty="0"/>
          </a:p>
          <a:p>
            <a:pPr algn="l">
              <a:lnSpc>
                <a:spcPts val="8420"/>
              </a:lnSpc>
            </a:pP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DF1A3B33-63F4-87BC-215B-67A96F200DA6}"/>
              </a:ext>
            </a:extLst>
          </p:cNvPr>
          <p:cNvSpPr txBox="1"/>
          <p:nvPr/>
        </p:nvSpPr>
        <p:spPr>
          <a:xfrm>
            <a:off x="1390212" y="3521053"/>
            <a:ext cx="14154587" cy="6155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b="1" dirty="0"/>
              <a:t>Praktická část </a:t>
            </a:r>
            <a:r>
              <a:rPr lang="cs-CZ" sz="4000" dirty="0"/>
              <a:t>kurzu obsahuje nácvik dovedností v tematických okruzích podle odstavce 2 písm. b) až f) v rozsahu nezbytném pro poskytování pomoci při zvládání běžných úkonů péče o zdraví, a to při poskytování sociálních služeb nebo zdravotních služeb, případně v učebně.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Minimální rozsah specializovaného kurzu je </a:t>
            </a:r>
            <a:r>
              <a:rPr lang="cs-CZ" sz="4000" b="1" dirty="0"/>
              <a:t>celkem 40 výukových </a:t>
            </a:r>
            <a:r>
              <a:rPr lang="cs-CZ" sz="4000" dirty="0"/>
              <a:t>hodin, z toho nejméně 24 výukových hodin praktické části kurzu, přičemž nejméně 12 výukových hodin praktického vyučování probíhá </a:t>
            </a:r>
            <a:r>
              <a:rPr lang="cs-CZ" sz="4000" b="1" dirty="0"/>
              <a:t>při poskytování zdravotních služeb v oboru ošetřovatelství formou domácí péče</a:t>
            </a:r>
            <a:r>
              <a:rPr lang="cs-CZ" sz="4000" dirty="0"/>
              <a:t>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38D9F839-86E9-88E5-142B-1ADFAFDC8647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6619435A-DEA7-8123-BF08-07A0661591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7A9D9A6D-580F-E4C3-498E-2DC01509FF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97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2ADBF-33E0-712F-C563-67F6EC6D4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6B66621-FA4C-4B00-F199-189BD03CC351}"/>
              </a:ext>
            </a:extLst>
          </p:cNvPr>
          <p:cNvGrpSpPr/>
          <p:nvPr/>
        </p:nvGrpSpPr>
        <p:grpSpPr>
          <a:xfrm>
            <a:off x="1361638" y="5857123"/>
            <a:ext cx="5105802" cy="740016"/>
            <a:chOff x="0" y="0"/>
            <a:chExt cx="1344738" cy="19490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7646B75-610E-6768-8B8B-440BB88F8584}"/>
                </a:ext>
              </a:extLst>
            </p:cNvPr>
            <p:cNvSpPr/>
            <p:nvPr/>
          </p:nvSpPr>
          <p:spPr>
            <a:xfrm>
              <a:off x="0" y="0"/>
              <a:ext cx="1344738" cy="194901"/>
            </a:xfrm>
            <a:custGeom>
              <a:avLst/>
              <a:gdLst/>
              <a:ahLst/>
              <a:cxnLst/>
              <a:rect l="l" t="t" r="r" b="b"/>
              <a:pathLst>
                <a:path w="1344738" h="194901">
                  <a:moveTo>
                    <a:pt x="97451" y="0"/>
                  </a:moveTo>
                  <a:lnTo>
                    <a:pt x="1247287" y="0"/>
                  </a:lnTo>
                  <a:cubicBezTo>
                    <a:pt x="1273133" y="0"/>
                    <a:pt x="1297920" y="10267"/>
                    <a:pt x="1316195" y="28543"/>
                  </a:cubicBezTo>
                  <a:cubicBezTo>
                    <a:pt x="1334471" y="46818"/>
                    <a:pt x="1344738" y="71605"/>
                    <a:pt x="1344738" y="97451"/>
                  </a:cubicBezTo>
                  <a:lnTo>
                    <a:pt x="1344738" y="97451"/>
                  </a:lnTo>
                  <a:cubicBezTo>
                    <a:pt x="1344738" y="123296"/>
                    <a:pt x="1334471" y="148083"/>
                    <a:pt x="1316195" y="166359"/>
                  </a:cubicBezTo>
                  <a:cubicBezTo>
                    <a:pt x="1297920" y="184634"/>
                    <a:pt x="1273133" y="194901"/>
                    <a:pt x="1247287" y="194901"/>
                  </a:cubicBezTo>
                  <a:lnTo>
                    <a:pt x="97451" y="194901"/>
                  </a:lnTo>
                  <a:cubicBezTo>
                    <a:pt x="71605" y="194901"/>
                    <a:pt x="46818" y="184634"/>
                    <a:pt x="28543" y="166359"/>
                  </a:cubicBezTo>
                  <a:cubicBezTo>
                    <a:pt x="10267" y="148083"/>
                    <a:pt x="0" y="123296"/>
                    <a:pt x="0" y="97451"/>
                  </a:cubicBezTo>
                  <a:lnTo>
                    <a:pt x="0" y="97451"/>
                  </a:lnTo>
                  <a:cubicBezTo>
                    <a:pt x="0" y="71605"/>
                    <a:pt x="10267" y="46818"/>
                    <a:pt x="28543" y="28543"/>
                  </a:cubicBezTo>
                  <a:cubicBezTo>
                    <a:pt x="46818" y="10267"/>
                    <a:pt x="71605" y="0"/>
                    <a:pt x="9745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1FD22EA-64C3-EDB7-C25F-915B8E140040}"/>
                </a:ext>
              </a:extLst>
            </p:cNvPr>
            <p:cNvSpPr txBox="1"/>
            <p:nvPr/>
          </p:nvSpPr>
          <p:spPr>
            <a:xfrm>
              <a:off x="0" y="-38100"/>
              <a:ext cx="1344738" cy="233001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9" name="Group 19">
            <a:extLst>
              <a:ext uri="{FF2B5EF4-FFF2-40B4-BE49-F238E27FC236}">
                <a16:creationId xmlns:a16="http://schemas.microsoft.com/office/drawing/2014/main" id="{5FB16A55-A4C2-073C-3877-9155A16714A4}"/>
              </a:ext>
            </a:extLst>
          </p:cNvPr>
          <p:cNvGrpSpPr/>
          <p:nvPr/>
        </p:nvGrpSpPr>
        <p:grpSpPr>
          <a:xfrm>
            <a:off x="-115063" y="9461658"/>
            <a:ext cx="18518127" cy="798211"/>
            <a:chOff x="0" y="0"/>
            <a:chExt cx="4877202" cy="210228"/>
          </a:xfrm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9ADCE65C-8433-ED1E-E02F-601BACEACD6C}"/>
                </a:ext>
              </a:extLst>
            </p:cNvPr>
            <p:cNvSpPr/>
            <p:nvPr/>
          </p:nvSpPr>
          <p:spPr>
            <a:xfrm>
              <a:off x="0" y="0"/>
              <a:ext cx="4877202" cy="210228"/>
            </a:xfrm>
            <a:custGeom>
              <a:avLst/>
              <a:gdLst/>
              <a:ahLst/>
              <a:cxnLst/>
              <a:rect l="l" t="t" r="r" b="b"/>
              <a:pathLst>
                <a:path w="4877202" h="210228">
                  <a:moveTo>
                    <a:pt x="0" y="0"/>
                  </a:moveTo>
                  <a:lnTo>
                    <a:pt x="4877202" y="0"/>
                  </a:lnTo>
                  <a:lnTo>
                    <a:pt x="4877202" y="210228"/>
                  </a:lnTo>
                  <a:lnTo>
                    <a:pt x="0" y="210228"/>
                  </a:lnTo>
                  <a:close/>
                </a:path>
              </a:pathLst>
            </a:custGeom>
            <a:gradFill rotWithShape="1">
              <a:gsLst>
                <a:gs pos="0">
                  <a:srgbClr val="0453B9">
                    <a:alpha val="100000"/>
                  </a:srgbClr>
                </a:gs>
                <a:gs pos="100000">
                  <a:srgbClr val="3881DF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A26A583D-F06A-8A93-B7D0-369F256F4B07}"/>
                </a:ext>
              </a:extLst>
            </p:cNvPr>
            <p:cNvSpPr txBox="1"/>
            <p:nvPr/>
          </p:nvSpPr>
          <p:spPr>
            <a:xfrm>
              <a:off x="0" y="-66675"/>
              <a:ext cx="4877202" cy="2769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20"/>
                </a:lnSpc>
              </a:pPr>
              <a:endParaRPr/>
            </a:p>
          </p:txBody>
        </p:sp>
      </p:grpSp>
      <p:sp>
        <p:nvSpPr>
          <p:cNvPr id="22" name="TextBox 22">
            <a:extLst>
              <a:ext uri="{FF2B5EF4-FFF2-40B4-BE49-F238E27FC236}">
                <a16:creationId xmlns:a16="http://schemas.microsoft.com/office/drawing/2014/main" id="{0ED7F9A6-13D7-4641-B498-48678E4353BA}"/>
              </a:ext>
            </a:extLst>
          </p:cNvPr>
          <p:cNvSpPr txBox="1"/>
          <p:nvPr/>
        </p:nvSpPr>
        <p:spPr>
          <a:xfrm>
            <a:off x="2438400" y="2481464"/>
            <a:ext cx="10896600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957"/>
              </a:lnSpc>
            </a:pPr>
            <a:r>
              <a:rPr lang="cs-CZ" sz="73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Děkuji za pozornost.</a:t>
            </a:r>
            <a:endParaRPr lang="en-US" sz="73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45D82639-66E4-6157-476A-8839BA204019}"/>
              </a:ext>
            </a:extLst>
          </p:cNvPr>
          <p:cNvSpPr txBox="1"/>
          <p:nvPr/>
        </p:nvSpPr>
        <p:spPr>
          <a:xfrm>
            <a:off x="1665380" y="5895496"/>
            <a:ext cx="8015880" cy="5482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2"/>
              </a:lnSpc>
              <a:spcBef>
                <a:spcPct val="0"/>
              </a:spcBef>
            </a:pPr>
            <a:r>
              <a:rPr lang="cs-CZ" sz="3216" b="1" dirty="0">
                <a:solidFill>
                  <a:srgbClr val="000000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Mgr. Klára Holanová</a:t>
            </a:r>
            <a:endParaRPr lang="en-US" sz="3216" b="1" dirty="0">
              <a:solidFill>
                <a:srgbClr val="000000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0FFA7C37-85DE-C075-AD91-97445FC8FD01}"/>
              </a:ext>
            </a:extLst>
          </p:cNvPr>
          <p:cNvSpPr txBox="1"/>
          <p:nvPr/>
        </p:nvSpPr>
        <p:spPr>
          <a:xfrm>
            <a:off x="1361638" y="7911588"/>
            <a:ext cx="5105802" cy="415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44"/>
              </a:lnSpc>
              <a:spcBef>
                <a:spcPct val="0"/>
              </a:spcBef>
            </a:pP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16. 4. 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202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</a:t>
            </a:r>
            <a:r>
              <a:rPr lang="en-US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v</a:t>
            </a:r>
            <a:r>
              <a:rPr lang="cs-CZ" sz="246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 Zlíně</a:t>
            </a:r>
            <a:endParaRPr lang="en-US" sz="246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38BC4FBA-61D1-B455-B584-F50499F74683}"/>
              </a:ext>
            </a:extLst>
          </p:cNvPr>
          <p:cNvSpPr txBox="1"/>
          <p:nvPr/>
        </p:nvSpPr>
        <p:spPr>
          <a:xfrm>
            <a:off x="1361638" y="8295616"/>
            <a:ext cx="7966940" cy="5837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75"/>
              </a:lnSpc>
              <a:spcBef>
                <a:spcPct val="0"/>
              </a:spcBef>
            </a:pPr>
            <a:r>
              <a:rPr lang="en-US" sz="3268" b="1" spc="-65">
                <a:solidFill>
                  <a:srgbClr val="0453B9"/>
                </a:solidFill>
                <a:latin typeface="Poppins Bold"/>
                <a:ea typeface="Poppins Bold"/>
                <a:cs typeface="Poppins Bold"/>
                <a:sym typeface="Poppins Bold"/>
              </a:rPr>
              <a:t>Nástroje efektivity sociálních služeb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7F32E780-492B-6753-7ED3-CBB375C123C5}"/>
              </a:ext>
            </a:extLst>
          </p:cNvPr>
          <p:cNvSpPr txBox="1"/>
          <p:nvPr/>
        </p:nvSpPr>
        <p:spPr>
          <a:xfrm>
            <a:off x="607279" y="9607996"/>
            <a:ext cx="17442596" cy="3926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2165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2165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5" name="Obrázek 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9D71ABCA-DABE-0EF6-B054-580B3E31DB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6" name="Obrázek 5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68402B8-152B-DCE5-5F71-ED06280C1E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65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58EF2-AC3D-2447-0761-1727E8C10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8C600DD-EEA2-850A-7D81-942E959D0466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7ED8F9E-F864-04C7-7CE0-195E83DD9DF0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932F70A-A9F3-42A4-2D4A-D38595E7CB75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207D8B1-5859-06CF-9276-20BD518497E6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129DBB3C-442A-A0BE-5D98-B64BDD434262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8F3E3E4-41F3-15E5-5395-31169F2FE6BB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DEB4C437-9058-B6F8-5659-E0416C89B6A0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Programové prohlášení vlády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5EF1E1E-C3D1-D675-598C-4D6DD5E11121}"/>
              </a:ext>
            </a:extLst>
          </p:cNvPr>
          <p:cNvSpPr txBox="1"/>
          <p:nvPr/>
        </p:nvSpPr>
        <p:spPr>
          <a:xfrm>
            <a:off x="1390212" y="3521053"/>
            <a:ext cx="14154587" cy="55399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1)Připravíme nový zákon o sociálních službách. Stávající dotační systém se dávno přežil a nevyhovuje vlastně nikomu. Ve spolupráci s kraji, obcemi a poskytovateli sociálních služeb navrhneme nový způsob financování, který lépe zohlední počet klientů a jejich nároky.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Zákon o dlouhodobé péči, v centru je klient, sledování                     a hodnocení potřeb klienta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dirty="0"/>
              <a:t>Změna financování - na min. dvě volební období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dirty="0"/>
              <a:t>Více peněz do systému – s ohledem na stárnutí populace</a:t>
            </a:r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7DEFA899-0B0C-8FE8-742A-FB473C29B119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83ADA37-2C13-CB44-0BA9-2061F3D900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52BBF8C-DDCA-1D42-D2E4-B45931728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537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86EA6-F7EC-B386-1BA0-3E261F1A1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FCA1A44-3C04-AC64-DB32-CB57768390E6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4CFBC39-2C93-222B-3F71-12BA8B459110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CC39E39-1976-EB5A-425A-E32DD463BA55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17A1A6B-73AC-57AC-3770-BB14FBC1E5D8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8E272B1E-627C-F90D-2DF4-602084AB20F9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EE9D6E6-153F-9D75-1967-ED21A23B4B2E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17285C9D-C124-DA41-763B-937C8F0BBA27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Programové prohlášení vlády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919AAF2-DB88-7788-156C-982D984D740C}"/>
              </a:ext>
            </a:extLst>
          </p:cNvPr>
          <p:cNvSpPr txBox="1"/>
          <p:nvPr/>
        </p:nvSpPr>
        <p:spPr>
          <a:xfrm>
            <a:off x="1390212" y="3521053"/>
            <a:ext cx="14154587" cy="4924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2)Podpoříme rozšíření kapacit zařízení dlouhodobé péče. Revize financování umožní větší zapojení soukromých prostředků a bude motivovat samosprávy i poskytovatele služeb k rozšiřování dostupných služeb.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Nová dokumentace – národní investiční programy, MTS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Nastavení nového období 28+ - železo beton</a:t>
            </a:r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3531CBE-C1F2-984B-B4B8-F348119C54AD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81C9D32-844C-F98B-A70C-14E4649B91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0418072D-B748-803E-E560-A6642DD0C8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2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6A292-46E3-F930-3949-60AD6FE30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FB55F04-AEEF-E0F9-3297-8B00AB89EE7E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B382BC8-4568-B1C8-3CA1-B00071AD74D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D967E3E-98FD-A797-EAC9-70F85C17FF0B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0A345788-833E-713A-2F19-0B7AC024A9D8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916C827-5247-6EB3-FA7B-A55AD27DD854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4E02A72A-2704-57E0-17A7-F54B752D89BC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C542C154-8149-E627-93FF-1B97CE48C7ED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Programové prohlášení vlády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67D4252-6876-44DF-1FCB-C7490D2B709D}"/>
              </a:ext>
            </a:extLst>
          </p:cNvPr>
          <p:cNvSpPr txBox="1"/>
          <p:nvPr/>
        </p:nvSpPr>
        <p:spPr>
          <a:xfrm>
            <a:off x="1390212" y="3521053"/>
            <a:ext cx="14154587" cy="4308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3)Zvláštní důraz dáme na rozvoj terénní a ambulantní péče, která lidem umožní žít co nejdéle v jejich přirozeném prostředí, mezi svými blízkými.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Podpora rozvoje pečovatelské služby, osobní asistence                     a odlehčovacích služeb – nové výzvy na rozvoj, plus na zázemí a auta</a:t>
            </a:r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F8ABE23-E4EB-F83A-CA21-2F15784AB297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3CC92C3-E99C-0199-CAAC-97F9ACFD17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8EE0436C-EE20-463C-5EA7-542FBA6646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6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CC5AE-A91B-63EA-8A14-BE8558C25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D0CE722-3260-0F74-00E7-D50F657E83C0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63AFA5B-2FAF-FE32-EDC5-B51780D5CEB0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62EAD7B-5C2C-6BD5-F627-EFBBAFE47229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9964930-FF1F-5273-08E3-17EF27107C88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AD722AE-C81E-7081-F80E-BF3B86ACE512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0C6C6FCD-B0CB-98F9-15A2-646A5A14EFCB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D22CB520-36AE-8483-3D2F-6B32B489AE36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Programové prohlášení vlády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4E9E6AD3-0181-C679-1B46-0F47B65031E3}"/>
              </a:ext>
            </a:extLst>
          </p:cNvPr>
          <p:cNvSpPr txBox="1"/>
          <p:nvPr/>
        </p:nvSpPr>
        <p:spPr>
          <a:xfrm>
            <a:off x="1390212" y="3521053"/>
            <a:ext cx="14154587" cy="57554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4)Vytvoříme Centrální registr žadatelů o sociální služby a domovy seniorů. Přidělování míst musí být spravedlivé a přehledné; informace budou využity při vytváření a úpravách kapacit i struktury nabízených sociálních služeb.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Vytvoření systému a nástroje pro evidenci zájemců o sociální službu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Plně elektronický registr poskytovatelů sociálních služeb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Jednotný identifikátor klienta </a:t>
            </a:r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CC59DCA-F05C-BA7A-8AE9-221F18FDEB12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D97D981C-B937-08B7-84F8-E605522393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09DF83BC-3613-AA0A-F2D0-83C87F7F30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4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BC98E-EE2C-E3FB-C27C-F5DEEE86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BF0B8D-47AD-B926-8E7E-4E07515EC493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02C59C3-829E-4545-6362-75A82A1FA0DA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3676898-BD52-3825-8658-D02C68E19B34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239BC254-B883-C9C8-8830-896D2D06D718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DE330F8-21FF-E233-0274-81DF8553D286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BBE55AF-310B-F163-E9DE-64973887F66E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D400C5DB-FAF8-97B6-7743-52116692F79C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Programové prohlášení vlády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5C036730-312A-4B60-C6A9-520DB57B71EB}"/>
              </a:ext>
            </a:extLst>
          </p:cNvPr>
          <p:cNvSpPr txBox="1"/>
          <p:nvPr/>
        </p:nvSpPr>
        <p:spPr>
          <a:xfrm>
            <a:off x="1390212" y="3521053"/>
            <a:ext cx="14154587" cy="43088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cs-CZ" sz="4000" dirty="0"/>
              <a:t>5)Prostřednictvím sociálně zdravotního pomezí propojíme zdravotní a sociální péči.</a:t>
            </a:r>
          </a:p>
          <a:p>
            <a:pPr algn="just"/>
            <a:endParaRPr lang="cs-CZ" sz="40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Novela vyhlášky 505/2006 Sb. – úkony péče o zdraví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Aktuálně v MPŘ do 15.4.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Od 1.7.2026, specializovaný 40 h kurz pro PSS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Jednání s MZD – zvýšení kompetencí praktických sester</a:t>
            </a:r>
            <a:endParaRPr lang="cs-CZ" sz="5400" dirty="0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BF5FE158-273E-0B01-F1D0-323B105A5A96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942524E1-48AD-2759-8A8D-9CDA58245A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F2957A77-6EBF-4D5B-AD2E-B8C490706B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6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/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Novela vyhlášky 505/2006 Sb.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90212" y="3521053"/>
            <a:ext cx="14154587" cy="4062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400" dirty="0"/>
              <a:t>Reakce na novelu zákona č. 108/2006 Sb. (zákon č. 38/2025 Sb.)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dirty="0"/>
              <a:t>Účinnost od 1. 7. 2026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dirty="0"/>
              <a:t>Vymezení úkonů péče o zdraví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400" dirty="0"/>
              <a:t>Rozšíření a upřesnění stávajících základních činností sociálních služeb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0DD59174-23B4-DE27-3C8D-1ECDCFBC8D6B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AACD84B6-C960-F2CC-D188-05DDDA5788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2D246BE0-68B9-913E-F660-1DE8E62DD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61D45-902E-77FE-2673-842328464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3C25CD6-9981-113A-93B1-145D0C9DB9BB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3388563-2E10-F5D0-036F-93030947D219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FBF5EB4-B27A-5A89-7F56-4D810B7B05BB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58AC5324-3D3B-75FF-A739-1DDFC77BF632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53DF931-88BA-9F99-E579-9DAB178918B3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9BFF2D2-B559-59F7-1A64-1C51A56CB022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9BAE274B-84BB-B2EF-4AAD-75EA0BA9A079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Novela vyhlášky 505/2006 Sb.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F1FD512-1A80-F5D0-14FC-5713DD5DE42C}"/>
              </a:ext>
            </a:extLst>
          </p:cNvPr>
          <p:cNvSpPr txBox="1"/>
          <p:nvPr/>
        </p:nvSpPr>
        <p:spPr>
          <a:xfrm>
            <a:off x="1390212" y="3521053"/>
            <a:ext cx="14154587" cy="4739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400" dirty="0"/>
              <a:t>Ačkoli návrh vyhlášky vymezuje jednotlivé úkony poměrně široce, jejich skutečný obsah je omezen zákonnou hranicí   (§ 35 odst. 1 písm. p) zákona o sociálních službách), která </a:t>
            </a:r>
            <a:r>
              <a:rPr lang="cs-CZ" sz="4400" b="1" dirty="0"/>
              <a:t>vylučuje úkony, které jsou zdravotní službou </a:t>
            </a:r>
            <a:r>
              <a:rPr lang="cs-CZ" sz="4400" dirty="0"/>
              <a:t>podle zákona  č. 372/2011 Sb., o zdravotních službách a podmínkách jejich poskytování (zákon o zdravotních službách), ve znění pozdějších předpisů.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2141E535-0BDF-764E-AEBD-6FCA33E9182D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B6C582FF-4209-834D-4585-362D4EB978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41DB9D82-86AE-486D-14F1-4018BFBE02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73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1DE50-1936-F5B1-CB5F-43E9EC1CF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27A31C4-426A-336D-BBE5-EBFA7B37EDC7}"/>
              </a:ext>
            </a:extLst>
          </p:cNvPr>
          <p:cNvGrpSpPr/>
          <p:nvPr/>
        </p:nvGrpSpPr>
        <p:grpSpPr>
          <a:xfrm>
            <a:off x="0" y="1721774"/>
            <a:ext cx="13086832" cy="1569030"/>
            <a:chOff x="0" y="0"/>
            <a:chExt cx="3446738" cy="4132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B9E0008-DAF8-E2F8-CA96-677E53BDC78C}"/>
                </a:ext>
              </a:extLst>
            </p:cNvPr>
            <p:cNvSpPr/>
            <p:nvPr/>
          </p:nvSpPr>
          <p:spPr>
            <a:xfrm>
              <a:off x="0" y="0"/>
              <a:ext cx="3446738" cy="413243"/>
            </a:xfrm>
            <a:custGeom>
              <a:avLst/>
              <a:gdLst/>
              <a:ahLst/>
              <a:cxnLst/>
              <a:rect l="l" t="t" r="r" b="b"/>
              <a:pathLst>
                <a:path w="3446738" h="413243">
                  <a:moveTo>
                    <a:pt x="59158" y="0"/>
                  </a:moveTo>
                  <a:lnTo>
                    <a:pt x="3387580" y="0"/>
                  </a:lnTo>
                  <a:cubicBezTo>
                    <a:pt x="3420252" y="0"/>
                    <a:pt x="3446738" y="26486"/>
                    <a:pt x="3446738" y="59158"/>
                  </a:cubicBezTo>
                  <a:lnTo>
                    <a:pt x="3446738" y="354084"/>
                  </a:lnTo>
                  <a:cubicBezTo>
                    <a:pt x="3446738" y="369774"/>
                    <a:pt x="3440505" y="384821"/>
                    <a:pt x="3429411" y="395916"/>
                  </a:cubicBezTo>
                  <a:cubicBezTo>
                    <a:pt x="3418317" y="407010"/>
                    <a:pt x="3403269" y="413243"/>
                    <a:pt x="3387580" y="413243"/>
                  </a:cubicBezTo>
                  <a:lnTo>
                    <a:pt x="59158" y="413243"/>
                  </a:lnTo>
                  <a:cubicBezTo>
                    <a:pt x="26486" y="413243"/>
                    <a:pt x="0" y="386757"/>
                    <a:pt x="0" y="354084"/>
                  </a:cubicBezTo>
                  <a:lnTo>
                    <a:pt x="0" y="59158"/>
                  </a:lnTo>
                  <a:cubicBezTo>
                    <a:pt x="0" y="26486"/>
                    <a:pt x="26486" y="0"/>
                    <a:pt x="59158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CF5A820-338E-7BF8-E1A4-2CE8A3B74D08}"/>
                </a:ext>
              </a:extLst>
            </p:cNvPr>
            <p:cNvSpPr txBox="1"/>
            <p:nvPr/>
          </p:nvSpPr>
          <p:spPr>
            <a:xfrm>
              <a:off x="0" y="-38100"/>
              <a:ext cx="3446738" cy="451343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4231FFE-C7A5-E92F-1E7E-A62BF37E3460}"/>
              </a:ext>
            </a:extLst>
          </p:cNvPr>
          <p:cNvGrpSpPr/>
          <p:nvPr/>
        </p:nvGrpSpPr>
        <p:grpSpPr>
          <a:xfrm>
            <a:off x="9146583" y="9285198"/>
            <a:ext cx="9141417" cy="992216"/>
            <a:chOff x="0" y="0"/>
            <a:chExt cx="2732126" cy="261324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0F6E575-EA59-0B2B-7BC5-F90F2EBCBF52}"/>
                </a:ext>
              </a:extLst>
            </p:cNvPr>
            <p:cNvSpPr/>
            <p:nvPr/>
          </p:nvSpPr>
          <p:spPr>
            <a:xfrm>
              <a:off x="0" y="0"/>
              <a:ext cx="2732126" cy="261324"/>
            </a:xfrm>
            <a:custGeom>
              <a:avLst/>
              <a:gdLst/>
              <a:ahLst/>
              <a:cxnLst/>
              <a:rect l="l" t="t" r="r" b="b"/>
              <a:pathLst>
                <a:path w="2732126" h="261324">
                  <a:moveTo>
                    <a:pt x="74631" y="0"/>
                  </a:moveTo>
                  <a:lnTo>
                    <a:pt x="2657494" y="0"/>
                  </a:lnTo>
                  <a:cubicBezTo>
                    <a:pt x="2677288" y="0"/>
                    <a:pt x="2696271" y="7863"/>
                    <a:pt x="2710267" y="21859"/>
                  </a:cubicBezTo>
                  <a:cubicBezTo>
                    <a:pt x="2724263" y="35855"/>
                    <a:pt x="2732126" y="54838"/>
                    <a:pt x="2732126" y="74631"/>
                  </a:cubicBezTo>
                  <a:lnTo>
                    <a:pt x="2732126" y="186693"/>
                  </a:lnTo>
                  <a:cubicBezTo>
                    <a:pt x="2732126" y="206486"/>
                    <a:pt x="2724263" y="225469"/>
                    <a:pt x="2710267" y="239465"/>
                  </a:cubicBezTo>
                  <a:cubicBezTo>
                    <a:pt x="2696271" y="253461"/>
                    <a:pt x="2677288" y="261324"/>
                    <a:pt x="2657494" y="261324"/>
                  </a:cubicBezTo>
                  <a:lnTo>
                    <a:pt x="74631" y="261324"/>
                  </a:lnTo>
                  <a:cubicBezTo>
                    <a:pt x="54838" y="261324"/>
                    <a:pt x="35855" y="253461"/>
                    <a:pt x="21859" y="239465"/>
                  </a:cubicBezTo>
                  <a:cubicBezTo>
                    <a:pt x="7863" y="225469"/>
                    <a:pt x="0" y="206486"/>
                    <a:pt x="0" y="186693"/>
                  </a:cubicBezTo>
                  <a:lnTo>
                    <a:pt x="0" y="74631"/>
                  </a:lnTo>
                  <a:cubicBezTo>
                    <a:pt x="0" y="54838"/>
                    <a:pt x="7863" y="35855"/>
                    <a:pt x="21859" y="21859"/>
                  </a:cubicBezTo>
                  <a:cubicBezTo>
                    <a:pt x="35855" y="7863"/>
                    <a:pt x="54838" y="0"/>
                    <a:pt x="74631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23FA75F-BD2D-51CE-E1EF-071437C9C244}"/>
                </a:ext>
              </a:extLst>
            </p:cNvPr>
            <p:cNvSpPr txBox="1"/>
            <p:nvPr/>
          </p:nvSpPr>
          <p:spPr>
            <a:xfrm>
              <a:off x="0" y="-38100"/>
              <a:ext cx="2732126" cy="299424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FE60F9AD-FC0A-051F-6ABC-95FA27A4186B}"/>
              </a:ext>
            </a:extLst>
          </p:cNvPr>
          <p:cNvSpPr txBox="1"/>
          <p:nvPr/>
        </p:nvSpPr>
        <p:spPr>
          <a:xfrm>
            <a:off x="1390213" y="1948645"/>
            <a:ext cx="11258987" cy="9647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420"/>
              </a:lnSpc>
            </a:pPr>
            <a:r>
              <a:rPr lang="cs-CZ" sz="5400" b="1" dirty="0">
                <a:solidFill>
                  <a:srgbClr val="000000"/>
                </a:solidFill>
                <a:latin typeface="Poppins" panose="00000500000000000000" pitchFamily="2" charset="-18"/>
                <a:ea typeface="Aileron Bold"/>
                <a:cs typeface="Poppins" panose="00000500000000000000" pitchFamily="2" charset="-18"/>
                <a:sym typeface="Aileron Bold"/>
              </a:rPr>
              <a:t>Novela vyhlášky 505/2006 Sb.</a:t>
            </a:r>
            <a:endParaRPr lang="en-US" sz="5400" b="1" dirty="0">
              <a:solidFill>
                <a:srgbClr val="000000"/>
              </a:solidFill>
              <a:latin typeface="Poppins" panose="00000500000000000000" pitchFamily="2" charset="-18"/>
              <a:ea typeface="Aileron Bold"/>
              <a:cs typeface="Poppins" panose="00000500000000000000" pitchFamily="2" charset="-18"/>
              <a:sym typeface="Aileron Bold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1E229D89-0B37-B89F-8D34-C44DFC4C90A2}"/>
              </a:ext>
            </a:extLst>
          </p:cNvPr>
          <p:cNvSpPr txBox="1"/>
          <p:nvPr/>
        </p:nvSpPr>
        <p:spPr>
          <a:xfrm>
            <a:off x="1390212" y="3521053"/>
            <a:ext cx="14154587" cy="61555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K přípravě vyhlášky byla zřízena pracovní skupina, která se podrobně zabývala hranicí mezi sociální a zdravotní oblastí a diskutovala vhodný a bezpečný rozsah zákonem zavedeného pojmu.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Na základě návazných písemných vyjádření MZD bylo potvrzeno, že uvedené úkony mají charakter běžné praktické uživatelské pomoci, nespadají do zdravotní péče, naopak se vymezilo vůči jiným úkonům (např. PEG, tracheostomie, inzulín)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cs-CZ" sz="4000" dirty="0"/>
              <a:t>Konečný návrh vychází z odborné diskuse s poskytovateli, a             z konsensu mezi MPSV a MZD.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511659F4-19BA-9218-4598-3D2820798021}"/>
              </a:ext>
            </a:extLst>
          </p:cNvPr>
          <p:cNvSpPr txBox="1"/>
          <p:nvPr/>
        </p:nvSpPr>
        <p:spPr>
          <a:xfrm>
            <a:off x="9408468" y="9366192"/>
            <a:ext cx="8045413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031"/>
              </a:lnSpc>
              <a:spcBef>
                <a:spcPct val="0"/>
              </a:spcBef>
            </a:pP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Financováno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z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projektu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Zvýšení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efektivity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systému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sociálních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služeb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reg. </a:t>
            </a:r>
            <a:r>
              <a:rPr lang="en-US" sz="1800" dirty="0" err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číslo</a:t>
            </a:r>
            <a:r>
              <a:rPr lang="en-US" sz="18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: CZ.03.02.02/00/22_004/0004236</a:t>
            </a:r>
          </a:p>
        </p:txBody>
      </p:sp>
      <p:pic>
        <p:nvPicPr>
          <p:cNvPr id="15" name="Obrázek 14" descr="Obsah obrázku snímek obrazovky, Písmo, Elektricky modrá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CEDBD6BD-7757-D1D1-2D1A-D2FBC540CA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41" y="427000"/>
            <a:ext cx="2858401" cy="740015"/>
          </a:xfrm>
          <a:prstGeom prst="rect">
            <a:avLst/>
          </a:prstGeom>
        </p:spPr>
      </p:pic>
      <p:pic>
        <p:nvPicPr>
          <p:cNvPr id="19" name="Obrázek 18" descr="Obsah obrázku text, snímek obrazovky, Písmo, Grafika&#10;&#10;Obsah vygenerovaný umělou inteligencí může být nesprávný.">
            <a:extLst>
              <a:ext uri="{FF2B5EF4-FFF2-40B4-BE49-F238E27FC236}">
                <a16:creationId xmlns:a16="http://schemas.microsoft.com/office/drawing/2014/main" id="{1218C8EA-7FAD-5324-3C94-B22A8BBFAB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"/>
            <a:ext cx="2590800" cy="108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01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1156</Words>
  <Application>Microsoft Office PowerPoint</Application>
  <PresentationFormat>Vlastní</PresentationFormat>
  <Paragraphs>92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Poppins</vt:lpstr>
      <vt:lpstr>Poppins Bold</vt:lpstr>
      <vt:lpstr>Arial</vt:lpstr>
      <vt:lpstr>Calibri</vt:lpstr>
      <vt:lpstr>Poppins Medium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návrhu Text odstavce</dc:title>
  <dc:creator>Jana Dvouletá</dc:creator>
  <cp:lastModifiedBy>Holanová Klára Mgr. (MPSV)</cp:lastModifiedBy>
  <cp:revision>5</cp:revision>
  <dcterms:created xsi:type="dcterms:W3CDTF">2006-08-16T00:00:00Z</dcterms:created>
  <dcterms:modified xsi:type="dcterms:W3CDTF">2026-04-16T05:23:49Z</dcterms:modified>
  <dc:identifier>DAGywRX9yuc</dc:identifier>
</cp:coreProperties>
</file>